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93" r:id="rId5"/>
  </p:sldMasterIdLst>
  <p:notesMasterIdLst>
    <p:notesMasterId r:id="rId24"/>
  </p:notesMasterIdLst>
  <p:handoutMasterIdLst>
    <p:handoutMasterId r:id="rId25"/>
  </p:handoutMasterIdLst>
  <p:sldIdLst>
    <p:sldId id="256" r:id="rId6"/>
    <p:sldId id="295" r:id="rId7"/>
    <p:sldId id="296" r:id="rId8"/>
    <p:sldId id="276" r:id="rId9"/>
    <p:sldId id="280" r:id="rId10"/>
    <p:sldId id="279" r:id="rId11"/>
    <p:sldId id="266" r:id="rId12"/>
    <p:sldId id="284" r:id="rId13"/>
    <p:sldId id="288" r:id="rId14"/>
    <p:sldId id="282" r:id="rId15"/>
    <p:sldId id="281" r:id="rId16"/>
    <p:sldId id="283" r:id="rId17"/>
    <p:sldId id="278" r:id="rId18"/>
    <p:sldId id="275" r:id="rId19"/>
    <p:sldId id="290" r:id="rId20"/>
    <p:sldId id="270" r:id="rId21"/>
    <p:sldId id="269" r:id="rId22"/>
    <p:sldId id="293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41313"/>
    <a:srgbClr val="4C6169"/>
    <a:srgbClr val="123E64"/>
    <a:srgbClr val="FF8641"/>
    <a:srgbClr val="149089"/>
    <a:srgbClr val="111111"/>
    <a:srgbClr val="CA0078"/>
    <a:srgbClr val="FFFFFF"/>
    <a:srgbClr val="73B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5" autoAdjust="0"/>
    <p:restoredTop sz="85576" autoAdjust="0"/>
  </p:normalViewPr>
  <p:slideViewPr>
    <p:cSldViewPr snapToObjects="1">
      <p:cViewPr varScale="1">
        <p:scale>
          <a:sx n="115" d="100"/>
          <a:sy n="115" d="100"/>
        </p:scale>
        <p:origin x="220" y="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94" d="100"/>
          <a:sy n="94" d="100"/>
        </p:scale>
        <p:origin x="333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170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Obviously the vehicle is always connected to the internet (SIM card)</a:t>
            </a:r>
          </a:p>
          <a:p>
            <a:pPr marL="171450" indent="-171450">
              <a:buFontTx/>
              <a:buChar char="-"/>
            </a:pPr>
            <a:r>
              <a:rPr lang="en-GB" dirty="0"/>
              <a:t>Download Software Updates</a:t>
            </a:r>
          </a:p>
          <a:p>
            <a:pPr marL="171450" indent="-171450">
              <a:buFontTx/>
              <a:buChar char="-"/>
            </a:pPr>
            <a:r>
              <a:rPr lang="en-GB" dirty="0"/>
              <a:t>Upload telemetry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794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Support Story</a:t>
            </a:r>
          </a:p>
        </p:txBody>
      </p:sp>
    </p:spTree>
    <p:extLst>
      <p:ext uri="{BB962C8B-B14F-4D97-AF65-F5344CB8AC3E}">
        <p14:creationId xmlns:p14="http://schemas.microsoft.com/office/powerpoint/2010/main" val="2672008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733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62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Beast</a:t>
            </a:r>
          </a:p>
          <a:p>
            <a:r>
              <a:rPr lang="en-GB" dirty="0"/>
              <a:t>Secret location in a safe country</a:t>
            </a:r>
          </a:p>
        </p:txBody>
      </p:sp>
    </p:spTree>
    <p:extLst>
      <p:ext uri="{BB962C8B-B14F-4D97-AF65-F5344CB8AC3E}">
        <p14:creationId xmlns:p14="http://schemas.microsoft.com/office/powerpoint/2010/main" val="214846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  <a:p>
            <a:r>
              <a:rPr lang="en-GB" dirty="0"/>
              <a:t>Why this session</a:t>
            </a:r>
          </a:p>
        </p:txBody>
      </p:sp>
    </p:spTree>
    <p:extLst>
      <p:ext uri="{BB962C8B-B14F-4D97-AF65-F5344CB8AC3E}">
        <p14:creationId xmlns:p14="http://schemas.microsoft.com/office/powerpoint/2010/main" val="735916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46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Dashboard screen 17’’ (Control everything)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Center</a:t>
            </a:r>
            <a:r>
              <a:rPr lang="en-GB" dirty="0"/>
              <a:t> screen (Autopilot, Apps)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2 separated systems, run a modified version of Linux</a:t>
            </a:r>
          </a:p>
        </p:txBody>
      </p:sp>
    </p:spTree>
    <p:extLst>
      <p:ext uri="{BB962C8B-B14F-4D97-AF65-F5344CB8AC3E}">
        <p14:creationId xmlns:p14="http://schemas.microsoft.com/office/powerpoint/2010/main" val="3856718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Physical access</a:t>
            </a:r>
          </a:p>
        </p:txBody>
      </p:sp>
    </p:spTree>
    <p:extLst>
      <p:ext uri="{BB962C8B-B14F-4D97-AF65-F5344CB8AC3E}">
        <p14:creationId xmlns:p14="http://schemas.microsoft.com/office/powerpoint/2010/main" val="3303146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3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Easter Eggs (Rainbow Road, Santa, Mars Rover, Sketchpad ….)</a:t>
            </a:r>
          </a:p>
        </p:txBody>
      </p:sp>
    </p:spTree>
    <p:extLst>
      <p:ext uri="{BB962C8B-B14F-4D97-AF65-F5344CB8AC3E}">
        <p14:creationId xmlns:p14="http://schemas.microsoft.com/office/powerpoint/2010/main" val="73310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104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App to read data and control the car</a:t>
            </a:r>
          </a:p>
        </p:txBody>
      </p:sp>
    </p:spTree>
    <p:extLst>
      <p:ext uri="{BB962C8B-B14F-4D97-AF65-F5344CB8AC3E}">
        <p14:creationId xmlns:p14="http://schemas.microsoft.com/office/powerpoint/2010/main" val="4019130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t="2874" r="9556"/>
          <a:stretch/>
        </p:blipFill>
        <p:spPr>
          <a:xfrm>
            <a:off x="-13149" y="-22892"/>
            <a:ext cx="9169058" cy="51663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-192992" y="-22891"/>
            <a:ext cx="3600216" cy="5166391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97431" y="900182"/>
            <a:ext cx="3209793" cy="3736691"/>
          </a:xfrm>
          <a:noFill/>
        </p:spPr>
        <p:txBody>
          <a:bodyPr lIns="146304" tIns="91440" rIns="146304" bIns="91440" anchor="t" anchorCtr="0"/>
          <a:lstStyle>
            <a:lvl1pPr>
              <a:defRPr sz="1765" spc="-74" baseline="0">
                <a:solidFill>
                  <a:srgbClr val="002050"/>
                </a:solidFill>
              </a:defRPr>
            </a:lvl1pPr>
          </a:lstStyle>
          <a:p>
            <a:pPr lvl="0"/>
            <a:r>
              <a:rPr lang="en-US" dirty="0"/>
              <a:t>Short Biography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Introducing </a:t>
            </a:r>
            <a:r>
              <a:rPr lang="en-US" dirty="0" err="1"/>
              <a:t>Szenario</a:t>
            </a:r>
            <a:r>
              <a:rPr lang="en-US" dirty="0"/>
              <a:t> and with it customer need/</a:t>
            </a:r>
            <a:r>
              <a:rPr lang="en-US" dirty="0" err="1"/>
              <a:t>painpoint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Presenting solution</a:t>
            </a:r>
            <a:br>
              <a:rPr lang="en-US" dirty="0"/>
            </a:br>
            <a:r>
              <a:rPr lang="en-US" dirty="0"/>
              <a:t>Showing solution through a local </a:t>
            </a:r>
            <a:r>
              <a:rPr lang="en-US" dirty="0" err="1"/>
              <a:t>RefCase</a:t>
            </a:r>
            <a:r>
              <a:rPr lang="en-US" dirty="0"/>
              <a:t> as an example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XXX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Summary plus CTAs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89828" y="4636873"/>
            <a:ext cx="1210407" cy="259324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77618" y="241868"/>
            <a:ext cx="3229606" cy="543101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2353" b="1" dirty="0">
                <a:solidFill>
                  <a:srgbClr val="002050"/>
                </a:solidFill>
                <a:latin typeface="+mj-lt"/>
              </a:rPr>
              <a:t>Agenda</a:t>
            </a:r>
            <a:endParaRPr lang="de-CH" sz="1765" b="1" dirty="0" err="1">
              <a:solidFill>
                <a:srgbClr val="00205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304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t="2874" r="9556"/>
          <a:stretch/>
        </p:blipFill>
        <p:spPr>
          <a:xfrm>
            <a:off x="-13149" y="-22892"/>
            <a:ext cx="9169058" cy="51663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-192992" y="-22891"/>
            <a:ext cx="3600216" cy="5166391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0" y="1"/>
            <a:ext cx="3407224" cy="5143499"/>
          </a:xfrm>
          <a:solidFill>
            <a:schemeClr val="bg1">
              <a:alpha val="40000"/>
            </a:schemeClr>
          </a:solidFill>
        </p:spPr>
        <p:txBody>
          <a:bodyPr lIns="146304" tIns="91440" rIns="146304" bIns="91440" anchor="t" anchorCtr="0"/>
          <a:lstStyle>
            <a:lvl1pPr>
              <a:defRPr sz="1765" spc="-74" baseline="0">
                <a:solidFill>
                  <a:srgbClr val="002050"/>
                </a:solidFill>
              </a:defRPr>
            </a:lvl1pPr>
          </a:lstStyle>
          <a:p>
            <a:pPr lvl="0"/>
            <a:r>
              <a:rPr lang="en-US" dirty="0"/>
              <a:t>Short Biography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Introducing </a:t>
            </a:r>
            <a:r>
              <a:rPr lang="en-US" dirty="0" err="1"/>
              <a:t>Szenario</a:t>
            </a:r>
            <a:r>
              <a:rPr lang="en-US" dirty="0"/>
              <a:t> and with it customer need/</a:t>
            </a:r>
            <a:r>
              <a:rPr lang="en-US" dirty="0" err="1"/>
              <a:t>painpoint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Presenting solution</a:t>
            </a:r>
            <a:br>
              <a:rPr lang="en-US" dirty="0"/>
            </a:br>
            <a:r>
              <a:rPr lang="en-US" dirty="0"/>
              <a:t>Showing solution through a local </a:t>
            </a:r>
            <a:r>
              <a:rPr lang="en-US" dirty="0" err="1"/>
              <a:t>RefCase</a:t>
            </a:r>
            <a:r>
              <a:rPr lang="en-US" dirty="0"/>
              <a:t> as an example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XXX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Summary plus CTAs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89828" y="4636873"/>
            <a:ext cx="1210407" cy="2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6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t="2874" r="9556"/>
          <a:stretch/>
        </p:blipFill>
        <p:spPr>
          <a:xfrm>
            <a:off x="-13149" y="-22892"/>
            <a:ext cx="9169058" cy="51663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30439" y="1763784"/>
            <a:ext cx="4708613" cy="2622415"/>
          </a:xfrm>
          <a:prstGeom prst="rect">
            <a:avLst/>
          </a:prstGeom>
          <a:solidFill>
            <a:srgbClr val="00188F">
              <a:alpha val="7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32869" y="1744505"/>
            <a:ext cx="4707398" cy="134482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Webinar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31654" y="3108612"/>
            <a:ext cx="4707398" cy="1277587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4531625"/>
            <a:ext cx="1210407" cy="2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10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Webinar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01929" y="891883"/>
            <a:ext cx="8740142" cy="5789440"/>
          </a:xfrm>
        </p:spPr>
        <p:txBody>
          <a:bodyPr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  <a:lvl2pPr marL="0" indent="0">
              <a:buFontTx/>
              <a:buNone/>
              <a:defRPr sz="1471">
                <a:solidFill>
                  <a:srgbClr val="FFFFFF"/>
                </a:solidFill>
              </a:defRPr>
            </a:lvl2pPr>
            <a:lvl3pPr marL="168090" indent="0">
              <a:buNone/>
              <a:defRPr>
                <a:solidFill>
                  <a:srgbClr val="FFFFFF"/>
                </a:solidFill>
              </a:defRPr>
            </a:lvl3pPr>
            <a:lvl4pPr marL="336179" indent="0">
              <a:buNone/>
              <a:defRPr>
                <a:solidFill>
                  <a:srgbClr val="FFFFFF"/>
                </a:solidFill>
              </a:defRPr>
            </a:lvl4pPr>
            <a:lvl5pPr marL="504269" indent="0"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Short Biography</a:t>
            </a:r>
          </a:p>
          <a:p>
            <a:pPr lvl="0"/>
            <a:r>
              <a:rPr lang="en-US" dirty="0"/>
              <a:t>Introducing </a:t>
            </a:r>
            <a:r>
              <a:rPr lang="en-US" dirty="0" err="1"/>
              <a:t>Szenario</a:t>
            </a:r>
            <a:r>
              <a:rPr lang="en-US" dirty="0"/>
              <a:t> and with it customer need/</a:t>
            </a:r>
            <a:r>
              <a:rPr lang="en-US" dirty="0" err="1"/>
              <a:t>painpoint</a:t>
            </a:r>
            <a:endParaRPr lang="en-US" dirty="0"/>
          </a:p>
          <a:p>
            <a:pPr lvl="0"/>
            <a:r>
              <a:rPr lang="en-US" dirty="0"/>
              <a:t>Presenting solution</a:t>
            </a:r>
          </a:p>
          <a:p>
            <a:pPr lvl="0"/>
            <a:r>
              <a:rPr lang="en-US" dirty="0"/>
              <a:t>Showing solution through a local </a:t>
            </a:r>
            <a:r>
              <a:rPr lang="en-US" dirty="0" err="1"/>
              <a:t>RefCase</a:t>
            </a:r>
            <a:r>
              <a:rPr lang="en-US" dirty="0"/>
              <a:t> as an example</a:t>
            </a:r>
          </a:p>
          <a:p>
            <a:pPr lvl="0"/>
            <a:r>
              <a:rPr lang="en-US" dirty="0"/>
              <a:t>XXX</a:t>
            </a:r>
          </a:p>
          <a:p>
            <a:pPr lvl="0"/>
            <a:r>
              <a:rPr lang="en-US" dirty="0"/>
              <a:t>Summary plus CTAs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05352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50" y="1617"/>
            <a:ext cx="5624450" cy="51418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29" y="891882"/>
            <a:ext cx="8740142" cy="5680804"/>
          </a:xfrm>
        </p:spPr>
        <p:txBody>
          <a:bodyPr>
            <a:spAutoFit/>
          </a:bodyPr>
          <a:lstStyle>
            <a:lvl1pPr>
              <a:defRPr sz="2647" baseline="0">
                <a:solidFill>
                  <a:schemeClr val="bg1">
                    <a:lumMod val="50000"/>
                  </a:schemeClr>
                </a:solidFill>
              </a:defRPr>
            </a:lvl1pPr>
            <a:lvl2pPr marL="252134" indent="0">
              <a:buNone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Short Biography</a:t>
            </a:r>
          </a:p>
          <a:p>
            <a:pPr lvl="0"/>
            <a:r>
              <a:rPr lang="en-US" dirty="0"/>
              <a:t>Introducing </a:t>
            </a:r>
            <a:r>
              <a:rPr lang="en-US" dirty="0" err="1"/>
              <a:t>Szenario</a:t>
            </a:r>
            <a:r>
              <a:rPr lang="en-US" dirty="0"/>
              <a:t> and with it customer need/</a:t>
            </a:r>
            <a:r>
              <a:rPr lang="en-US" dirty="0" err="1"/>
              <a:t>painpoint</a:t>
            </a:r>
            <a:endParaRPr lang="en-US" dirty="0"/>
          </a:p>
          <a:p>
            <a:pPr lvl="0"/>
            <a:r>
              <a:rPr lang="en-US" dirty="0"/>
              <a:t>Presenting solution</a:t>
            </a:r>
          </a:p>
          <a:p>
            <a:pPr lvl="0"/>
            <a:r>
              <a:rPr lang="en-US" dirty="0"/>
              <a:t>Showing solution through a local </a:t>
            </a:r>
            <a:r>
              <a:rPr lang="en-US" dirty="0" err="1"/>
              <a:t>RefCase</a:t>
            </a:r>
            <a:r>
              <a:rPr lang="en-US" dirty="0"/>
              <a:t> as an example</a:t>
            </a:r>
          </a:p>
          <a:p>
            <a:pPr lvl="0"/>
            <a:r>
              <a:rPr lang="en-US" dirty="0"/>
              <a:t>XXX</a:t>
            </a:r>
          </a:p>
          <a:p>
            <a:pPr lvl="0"/>
            <a:r>
              <a:rPr lang="en-US" dirty="0"/>
              <a:t>Summary plus CTAs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	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1930" y="217133"/>
            <a:ext cx="8740141" cy="674749"/>
          </a:xfrm>
        </p:spPr>
        <p:txBody>
          <a:bodyPr/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Webinar Title</a:t>
            </a:r>
          </a:p>
        </p:txBody>
      </p:sp>
    </p:spTree>
    <p:extLst>
      <p:ext uri="{BB962C8B-B14F-4D97-AF65-F5344CB8AC3E}">
        <p14:creationId xmlns:p14="http://schemas.microsoft.com/office/powerpoint/2010/main" val="3402053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4705063" cy="134599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6050820" cy="1351077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40626" y="4530625"/>
            <a:ext cx="1210174" cy="2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for this Webinar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543734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47347"/>
          </a:xfrm>
        </p:spPr>
        <p:txBody>
          <a:bodyPr>
            <a:spAutoFit/>
          </a:bodyPr>
          <a:lstStyle>
            <a:lvl1pPr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79528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2724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55654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3638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469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8675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91440" bIns="91440" anchor="t" anchorCtr="0"/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64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14196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91440" bIns="91440" anchor="t" anchorCtr="0"/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9509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11343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25161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3068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55179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6206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039474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647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59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765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71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201930" y="217133"/>
            <a:ext cx="8741880" cy="674749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493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957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039474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647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59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765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71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201930" y="217133"/>
            <a:ext cx="8741880" cy="674749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66973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95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039474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647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353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59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765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71"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201930" y="217133"/>
            <a:ext cx="8741880" cy="674749"/>
          </a:xfrm>
        </p:spPr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0279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8311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627544"/>
            <a:ext cx="8717498" cy="296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07571" rIns="134464" bIns="107571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2312739"/>
            <a:ext cx="2417896" cy="5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6459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94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550" y="1617"/>
            <a:ext cx="5624450" cy="514188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1929" y="891882"/>
            <a:ext cx="8740142" cy="5680804"/>
          </a:xfrm>
        </p:spPr>
        <p:txBody>
          <a:bodyPr>
            <a:spAutoFit/>
          </a:bodyPr>
          <a:lstStyle>
            <a:lvl1pPr>
              <a:defRPr sz="2647" baseline="0">
                <a:solidFill>
                  <a:schemeClr val="bg1">
                    <a:lumMod val="50000"/>
                  </a:schemeClr>
                </a:solidFill>
              </a:defRPr>
            </a:lvl1pPr>
            <a:lvl2pPr marL="252134" indent="0">
              <a:buNone/>
              <a:defRPr/>
            </a:lvl2pPr>
            <a:lvl5pPr>
              <a:defRPr/>
            </a:lvl5pPr>
          </a:lstStyle>
          <a:p>
            <a:pPr lvl="0"/>
            <a:r>
              <a:rPr lang="en-US" dirty="0"/>
              <a:t>Agenda</a:t>
            </a:r>
          </a:p>
          <a:p>
            <a:pPr lvl="0"/>
            <a:r>
              <a:rPr lang="en-US" dirty="0"/>
              <a:t>Short Biography</a:t>
            </a:r>
          </a:p>
          <a:p>
            <a:pPr lvl="0"/>
            <a:r>
              <a:rPr lang="en-US" dirty="0"/>
              <a:t>Introducing </a:t>
            </a:r>
            <a:r>
              <a:rPr lang="en-US" dirty="0" err="1"/>
              <a:t>Szenario</a:t>
            </a:r>
            <a:r>
              <a:rPr lang="en-US" dirty="0"/>
              <a:t> and with it customer need/</a:t>
            </a:r>
            <a:r>
              <a:rPr lang="en-US" dirty="0" err="1"/>
              <a:t>painpoint</a:t>
            </a:r>
            <a:endParaRPr lang="en-US" dirty="0"/>
          </a:p>
          <a:p>
            <a:pPr lvl="0"/>
            <a:r>
              <a:rPr lang="en-US" dirty="0"/>
              <a:t>Presenting solution</a:t>
            </a:r>
          </a:p>
          <a:p>
            <a:pPr lvl="0"/>
            <a:r>
              <a:rPr lang="en-US" dirty="0"/>
              <a:t>Showing solution through a local </a:t>
            </a:r>
            <a:r>
              <a:rPr lang="en-US" dirty="0" err="1"/>
              <a:t>RefCase</a:t>
            </a:r>
            <a:r>
              <a:rPr lang="en-US" dirty="0"/>
              <a:t> as an example</a:t>
            </a:r>
          </a:p>
          <a:p>
            <a:pPr lvl="0"/>
            <a:r>
              <a:rPr lang="en-US" dirty="0"/>
              <a:t>XXX</a:t>
            </a:r>
          </a:p>
          <a:p>
            <a:pPr lvl="0"/>
            <a:r>
              <a:rPr lang="en-US" dirty="0"/>
              <a:t>Summary plus CTAs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		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01930" y="217133"/>
            <a:ext cx="8740141" cy="674749"/>
          </a:xfrm>
        </p:spPr>
        <p:txBody>
          <a:bodyPr/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Webinar Title</a:t>
            </a:r>
          </a:p>
        </p:txBody>
      </p:sp>
    </p:spTree>
    <p:extLst>
      <p:ext uri="{BB962C8B-B14F-4D97-AF65-F5344CB8AC3E}">
        <p14:creationId xmlns:p14="http://schemas.microsoft.com/office/powerpoint/2010/main" val="1573959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t="2874" r="9556"/>
          <a:stretch/>
        </p:blipFill>
        <p:spPr>
          <a:xfrm>
            <a:off x="-13149" y="-22892"/>
            <a:ext cx="9169058" cy="51663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330439" y="1763784"/>
            <a:ext cx="4708613" cy="262241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32869" y="1744505"/>
            <a:ext cx="4707398" cy="134482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rgbClr val="0078D7"/>
                </a:solidFill>
              </a:defRPr>
            </a:lvl1pPr>
          </a:lstStyle>
          <a:p>
            <a:r>
              <a:rPr lang="en-US" dirty="0"/>
              <a:t>Webinar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31654" y="3108612"/>
            <a:ext cx="4707398" cy="1277587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rgbClr val="0078D7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159" y="4531625"/>
            <a:ext cx="1210407" cy="2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4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t="2874" r="9556"/>
          <a:stretch/>
        </p:blipFill>
        <p:spPr>
          <a:xfrm>
            <a:off x="-13149" y="-22892"/>
            <a:ext cx="9169058" cy="51663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77618" y="3293615"/>
            <a:ext cx="9000540" cy="166096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177618" y="3308591"/>
            <a:ext cx="7613094" cy="773425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solidFill>
                  <a:srgbClr val="002050"/>
                </a:solidFill>
              </a:defRPr>
            </a:lvl1pPr>
          </a:lstStyle>
          <a:p>
            <a:r>
              <a:rPr lang="en-US" dirty="0"/>
              <a:t>Webinar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77618" y="4100119"/>
            <a:ext cx="7613094" cy="7392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solidFill>
                  <a:srgbClr val="002050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7589828" y="4636873"/>
            <a:ext cx="1210407" cy="2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image" Target="../media/image6.png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89" r:id="rId5"/>
    <p:sldLayoutId id="2147483691" r:id="rId6"/>
    <p:sldLayoutId id="2147483724" r:id="rId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6906561" y="2243274"/>
            <a:ext cx="5143967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19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6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16FD3E-7E8A-47DA-979D-9F916D16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84" name="Picture 12" descr="Ähnliches Foto">
            <a:extLst>
              <a:ext uri="{FF2B5EF4-FFF2-40B4-BE49-F238E27FC236}">
                <a16:creationId xmlns:a16="http://schemas.microsoft.com/office/drawing/2014/main" id="{9C28A41C-50AA-4DC9-80D2-0E45EC8A2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95" r="10670"/>
          <a:stretch/>
        </p:blipFill>
        <p:spPr bwMode="auto">
          <a:xfrm>
            <a:off x="-36512" y="-92546"/>
            <a:ext cx="9289032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8995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16FD3E-7E8A-47DA-979D-9F916D16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2EACCC-2749-423E-87FE-7432864396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2" name="Picture 4" descr="Ähnliches Foto">
            <a:extLst>
              <a:ext uri="{FF2B5EF4-FFF2-40B4-BE49-F238E27FC236}">
                <a16:creationId xmlns:a16="http://schemas.microsoft.com/office/drawing/2014/main" id="{C5634FD7-6C91-4EF8-B23B-776C68381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40"/>
          <a:stretch/>
        </p:blipFill>
        <p:spPr bwMode="auto">
          <a:xfrm>
            <a:off x="-139123" y="-514871"/>
            <a:ext cx="9406663" cy="57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715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16FD3E-7E8A-47DA-979D-9F916D16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100" name="Picture 4" descr="Ähnliches Foto">
            <a:extLst>
              <a:ext uri="{FF2B5EF4-FFF2-40B4-BE49-F238E27FC236}">
                <a16:creationId xmlns:a16="http://schemas.microsoft.com/office/drawing/2014/main" id="{BB143928-7E4D-4FBB-B421-0CA168B3C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8" b="15897"/>
          <a:stretch/>
        </p:blipFill>
        <p:spPr bwMode="auto">
          <a:xfrm>
            <a:off x="-108520" y="-236562"/>
            <a:ext cx="9361040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398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5620-EEA0-44E3-843C-5D66D3AD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“Reboot”</a:t>
            </a:r>
          </a:p>
        </p:txBody>
      </p:sp>
    </p:spTree>
    <p:extLst>
      <p:ext uri="{BB962C8B-B14F-4D97-AF65-F5344CB8AC3E}">
        <p14:creationId xmlns:p14="http://schemas.microsoft.com/office/powerpoint/2010/main" val="362290305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4158" y="-18849"/>
            <a:ext cx="9217551" cy="51848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Rechteck 1"/>
          <p:cNvSpPr/>
          <p:nvPr/>
        </p:nvSpPr>
        <p:spPr>
          <a:xfrm>
            <a:off x="1" y="559865"/>
            <a:ext cx="9144000" cy="77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45"/>
            <a:r>
              <a:rPr lang="en-US" sz="4412" dirty="0">
                <a:solidFill>
                  <a:srgbClr val="FFFFFF"/>
                </a:solidFill>
                <a:latin typeface="Segoe UI Light"/>
              </a:rPr>
              <a:t>Meet My Friend</a:t>
            </a:r>
          </a:p>
        </p:txBody>
      </p:sp>
    </p:spTree>
    <p:extLst>
      <p:ext uri="{BB962C8B-B14F-4D97-AF65-F5344CB8AC3E}">
        <p14:creationId xmlns:p14="http://schemas.microsoft.com/office/powerpoint/2010/main" val="25211378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16FD3E-7E8A-47DA-979D-9F916D16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2EACCC-2749-423E-87FE-7432864396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EC45D-54AC-45B0-AA66-42C1987319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201"/>
          <a:stretch/>
        </p:blipFill>
        <p:spPr>
          <a:xfrm>
            <a:off x="-108520" y="-164554"/>
            <a:ext cx="9361040" cy="56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061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4158" y="-18849"/>
            <a:ext cx="9217551" cy="51848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Rechteck 1"/>
          <p:cNvSpPr/>
          <p:nvPr/>
        </p:nvSpPr>
        <p:spPr>
          <a:xfrm>
            <a:off x="1" y="559865"/>
            <a:ext cx="9144000" cy="77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45"/>
            <a:r>
              <a:rPr lang="en-US" sz="4412" dirty="0">
                <a:solidFill>
                  <a:srgbClr val="FFFFFF"/>
                </a:solidFill>
                <a:latin typeface="Segoe UI Light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4632072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Recap</a:t>
            </a:r>
          </a:p>
        </p:txBody>
      </p:sp>
      <p:sp>
        <p:nvSpPr>
          <p:cNvPr id="7" name="Rechteck 6"/>
          <p:cNvSpPr/>
          <p:nvPr/>
        </p:nvSpPr>
        <p:spPr>
          <a:xfrm>
            <a:off x="567619" y="3027953"/>
            <a:ext cx="4607701" cy="414596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Tesla Account</a:t>
            </a:r>
          </a:p>
        </p:txBody>
      </p:sp>
      <p:cxnSp>
        <p:nvCxnSpPr>
          <p:cNvPr id="8" name="Gerade Verbindung mit Pfeil 7"/>
          <p:cNvCxnSpPr>
            <a:cxnSpLocks/>
            <a:endCxn id="7" idx="2"/>
          </p:cNvCxnSpPr>
          <p:nvPr/>
        </p:nvCxnSpPr>
        <p:spPr>
          <a:xfrm flipH="1" flipV="1">
            <a:off x="2871470" y="3442549"/>
            <a:ext cx="7215" cy="7457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2" name="Rechteck 11"/>
          <p:cNvSpPr/>
          <p:nvPr/>
        </p:nvSpPr>
        <p:spPr>
          <a:xfrm>
            <a:off x="467544" y="1429096"/>
            <a:ext cx="1251412" cy="414596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Tesla App</a:t>
            </a:r>
          </a:p>
        </p:txBody>
      </p:sp>
      <p:sp>
        <p:nvSpPr>
          <p:cNvPr id="13" name="Rechteck 12"/>
          <p:cNvSpPr/>
          <p:nvPr/>
        </p:nvSpPr>
        <p:spPr>
          <a:xfrm>
            <a:off x="567619" y="2800754"/>
            <a:ext cx="4607701" cy="201910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APIs</a:t>
            </a:r>
          </a:p>
        </p:txBody>
      </p:sp>
      <p:sp>
        <p:nvSpPr>
          <p:cNvPr id="18" name="Rechteck 17"/>
          <p:cNvSpPr/>
          <p:nvPr/>
        </p:nvSpPr>
        <p:spPr>
          <a:xfrm>
            <a:off x="4011239" y="1431654"/>
            <a:ext cx="1251412" cy="414596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Azure Functions</a:t>
            </a:r>
          </a:p>
        </p:txBody>
      </p:sp>
      <p:sp>
        <p:nvSpPr>
          <p:cNvPr id="19" name="Rechteck 18"/>
          <p:cNvSpPr/>
          <p:nvPr/>
        </p:nvSpPr>
        <p:spPr>
          <a:xfrm>
            <a:off x="5785431" y="1431655"/>
            <a:ext cx="1251412" cy="414596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Azure Log Analytics</a:t>
            </a:r>
          </a:p>
        </p:txBody>
      </p:sp>
      <p:sp>
        <p:nvSpPr>
          <p:cNvPr id="20" name="Rechteck 19"/>
          <p:cNvSpPr/>
          <p:nvPr/>
        </p:nvSpPr>
        <p:spPr>
          <a:xfrm>
            <a:off x="7476547" y="1431655"/>
            <a:ext cx="1251412" cy="414596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Power BI</a:t>
            </a:r>
          </a:p>
        </p:txBody>
      </p:sp>
      <p:cxnSp>
        <p:nvCxnSpPr>
          <p:cNvPr id="21" name="Gerade Verbindung mit Pfeil 20"/>
          <p:cNvCxnSpPr>
            <a:stCxn id="12" idx="2"/>
          </p:cNvCxnSpPr>
          <p:nvPr/>
        </p:nvCxnSpPr>
        <p:spPr>
          <a:xfrm flipH="1">
            <a:off x="1093250" y="1843693"/>
            <a:ext cx="1" cy="95706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4" name="Gerade Verbindung mit Pfeil 23"/>
          <p:cNvCxnSpPr>
            <a:stCxn id="18" idx="2"/>
          </p:cNvCxnSpPr>
          <p:nvPr/>
        </p:nvCxnSpPr>
        <p:spPr>
          <a:xfrm flipH="1">
            <a:off x="4636944" y="1846251"/>
            <a:ext cx="1" cy="94247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7" name="Gerade Verbindung mit Pfeil 26"/>
          <p:cNvCxnSpPr>
            <a:stCxn id="18" idx="3"/>
            <a:endCxn id="19" idx="1"/>
          </p:cNvCxnSpPr>
          <p:nvPr/>
        </p:nvCxnSpPr>
        <p:spPr>
          <a:xfrm>
            <a:off x="5262651" y="1638952"/>
            <a:ext cx="522780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30" name="Gerade Verbindung mit Pfeil 29"/>
          <p:cNvCxnSpPr>
            <a:stCxn id="19" idx="3"/>
            <a:endCxn id="20" idx="1"/>
          </p:cNvCxnSpPr>
          <p:nvPr/>
        </p:nvCxnSpPr>
        <p:spPr>
          <a:xfrm>
            <a:off x="7036843" y="1638953"/>
            <a:ext cx="439704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8" name="Rechteck 11">
            <a:extLst>
              <a:ext uri="{FF2B5EF4-FFF2-40B4-BE49-F238E27FC236}">
                <a16:creationId xmlns:a16="http://schemas.microsoft.com/office/drawing/2014/main" id="{4BF2B48A-CCF8-4570-A144-C4E0F50C8355}"/>
              </a:ext>
            </a:extLst>
          </p:cNvPr>
          <p:cNvSpPr/>
          <p:nvPr/>
        </p:nvSpPr>
        <p:spPr>
          <a:xfrm>
            <a:off x="2239392" y="1419622"/>
            <a:ext cx="1251412" cy="414596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PowerShell</a:t>
            </a:r>
          </a:p>
        </p:txBody>
      </p:sp>
      <p:cxnSp>
        <p:nvCxnSpPr>
          <p:cNvPr id="39" name="Gerade Verbindung mit Pfeil 20">
            <a:extLst>
              <a:ext uri="{FF2B5EF4-FFF2-40B4-BE49-F238E27FC236}">
                <a16:creationId xmlns:a16="http://schemas.microsoft.com/office/drawing/2014/main" id="{88EB6B7B-A598-4811-A032-74D9E1C03908}"/>
              </a:ext>
            </a:extLst>
          </p:cNvPr>
          <p:cNvCxnSpPr>
            <a:stCxn id="38" idx="2"/>
          </p:cNvCxnSpPr>
          <p:nvPr/>
        </p:nvCxnSpPr>
        <p:spPr>
          <a:xfrm flipH="1">
            <a:off x="2865098" y="1834219"/>
            <a:ext cx="1" cy="95706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pic>
        <p:nvPicPr>
          <p:cNvPr id="10242" name="Picture 2" descr="Bildergebnis für tesla model s transparent">
            <a:extLst>
              <a:ext uri="{FF2B5EF4-FFF2-40B4-BE49-F238E27FC236}">
                <a16:creationId xmlns:a16="http://schemas.microsoft.com/office/drawing/2014/main" id="{1471C0F9-8008-4A1A-963C-4997CE60B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39" y="3768978"/>
            <a:ext cx="2028909" cy="13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Gerade Verbindung mit Pfeil 32">
            <a:extLst>
              <a:ext uri="{FF2B5EF4-FFF2-40B4-BE49-F238E27FC236}">
                <a16:creationId xmlns:a16="http://schemas.microsoft.com/office/drawing/2014/main" id="{783D7ED3-8D3E-4622-BAE9-AF38187808CB}"/>
              </a:ext>
            </a:extLst>
          </p:cNvPr>
          <p:cNvCxnSpPr>
            <a:cxnSpLocks/>
          </p:cNvCxnSpPr>
          <p:nvPr/>
        </p:nvCxnSpPr>
        <p:spPr>
          <a:xfrm flipV="1">
            <a:off x="5061359" y="1843692"/>
            <a:ext cx="0" cy="28999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7" name="Gerade Verbindung mit Pfeil 34">
            <a:extLst>
              <a:ext uri="{FF2B5EF4-FFF2-40B4-BE49-F238E27FC236}">
                <a16:creationId xmlns:a16="http://schemas.microsoft.com/office/drawing/2014/main" id="{238B5E11-4F48-4891-B5BB-F4C24F8E4BEC}"/>
              </a:ext>
            </a:extLst>
          </p:cNvPr>
          <p:cNvCxnSpPr>
            <a:cxnSpLocks/>
          </p:cNvCxnSpPr>
          <p:nvPr/>
        </p:nvCxnSpPr>
        <p:spPr>
          <a:xfrm flipH="1">
            <a:off x="5058709" y="2133684"/>
            <a:ext cx="304362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48" name="Gerade Verbindung mit Pfeil 39">
            <a:extLst>
              <a:ext uri="{FF2B5EF4-FFF2-40B4-BE49-F238E27FC236}">
                <a16:creationId xmlns:a16="http://schemas.microsoft.com/office/drawing/2014/main" id="{FCB73BEB-E0C4-4C3E-A7BE-C66F649D971C}"/>
              </a:ext>
            </a:extLst>
          </p:cNvPr>
          <p:cNvCxnSpPr>
            <a:cxnSpLocks/>
          </p:cNvCxnSpPr>
          <p:nvPr/>
        </p:nvCxnSpPr>
        <p:spPr>
          <a:xfrm>
            <a:off x="8102253" y="1834218"/>
            <a:ext cx="79" cy="299466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57" name="Rechteck 17">
            <a:extLst>
              <a:ext uri="{FF2B5EF4-FFF2-40B4-BE49-F238E27FC236}">
                <a16:creationId xmlns:a16="http://schemas.microsoft.com/office/drawing/2014/main" id="{BA0529FB-18A2-4055-A624-8F694AD60FE8}"/>
              </a:ext>
            </a:extLst>
          </p:cNvPr>
          <p:cNvSpPr/>
          <p:nvPr/>
        </p:nvSpPr>
        <p:spPr>
          <a:xfrm>
            <a:off x="4011576" y="627534"/>
            <a:ext cx="1251412" cy="414596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Custom Desktop App</a:t>
            </a:r>
          </a:p>
        </p:txBody>
      </p:sp>
      <p:cxnSp>
        <p:nvCxnSpPr>
          <p:cNvPr id="65" name="Gerade Verbindung mit Pfeil 32">
            <a:extLst>
              <a:ext uri="{FF2B5EF4-FFF2-40B4-BE49-F238E27FC236}">
                <a16:creationId xmlns:a16="http://schemas.microsoft.com/office/drawing/2014/main" id="{9BB71F27-1F92-4605-B7D2-225182C0CA8D}"/>
              </a:ext>
            </a:extLst>
          </p:cNvPr>
          <p:cNvCxnSpPr>
            <a:cxnSpLocks/>
            <a:stCxn id="57" idx="2"/>
            <a:endCxn id="18" idx="0"/>
          </p:cNvCxnSpPr>
          <p:nvPr/>
        </p:nvCxnSpPr>
        <p:spPr>
          <a:xfrm flipH="1">
            <a:off x="4636945" y="1042130"/>
            <a:ext cx="337" cy="38952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68" name="Rechteck 17">
            <a:extLst>
              <a:ext uri="{FF2B5EF4-FFF2-40B4-BE49-F238E27FC236}">
                <a16:creationId xmlns:a16="http://schemas.microsoft.com/office/drawing/2014/main" id="{EA45ADEC-DD14-4E6D-829C-744212433EFD}"/>
              </a:ext>
            </a:extLst>
          </p:cNvPr>
          <p:cNvSpPr/>
          <p:nvPr/>
        </p:nvSpPr>
        <p:spPr>
          <a:xfrm>
            <a:off x="5783423" y="629448"/>
            <a:ext cx="1251412" cy="414596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Amazon Alexa</a:t>
            </a:r>
          </a:p>
        </p:txBody>
      </p:sp>
      <p:cxnSp>
        <p:nvCxnSpPr>
          <p:cNvPr id="69" name="Gerade Verbindung mit Pfeil 32">
            <a:extLst>
              <a:ext uri="{FF2B5EF4-FFF2-40B4-BE49-F238E27FC236}">
                <a16:creationId xmlns:a16="http://schemas.microsoft.com/office/drawing/2014/main" id="{7A5D8001-2566-490C-8B6D-8A9F6893496A}"/>
              </a:ext>
            </a:extLst>
          </p:cNvPr>
          <p:cNvCxnSpPr>
            <a:cxnSpLocks/>
            <a:stCxn id="68" idx="2"/>
          </p:cNvCxnSpPr>
          <p:nvPr/>
        </p:nvCxnSpPr>
        <p:spPr>
          <a:xfrm flipH="1">
            <a:off x="5262651" y="1044044"/>
            <a:ext cx="1146478" cy="3755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73" name="Rechteck 17">
            <a:extLst>
              <a:ext uri="{FF2B5EF4-FFF2-40B4-BE49-F238E27FC236}">
                <a16:creationId xmlns:a16="http://schemas.microsoft.com/office/drawing/2014/main" id="{6EF325C2-156D-4C83-97D8-58ABFAAAECED}"/>
              </a:ext>
            </a:extLst>
          </p:cNvPr>
          <p:cNvSpPr/>
          <p:nvPr/>
        </p:nvSpPr>
        <p:spPr>
          <a:xfrm>
            <a:off x="5785432" y="2800754"/>
            <a:ext cx="2942527" cy="185922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45"/>
            <a:r>
              <a:rPr lang="en-US" sz="1100" dirty="0">
                <a:solidFill>
                  <a:srgbClr val="FFFFFF"/>
                </a:solidFill>
                <a:latin typeface="Segoe UI"/>
              </a:rPr>
              <a:t>And there is more …</a:t>
            </a:r>
          </a:p>
          <a:p>
            <a:pPr defTabSz="685845"/>
            <a:endParaRPr lang="en-US" sz="1100" dirty="0">
              <a:solidFill>
                <a:srgbClr val="FFFFFF"/>
              </a:solidFill>
              <a:latin typeface="Segoe UI"/>
            </a:endParaRPr>
          </a:p>
          <a:p>
            <a:pPr marL="171450" indent="-171450" defTabSz="68584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FFFFFF"/>
                </a:solidFill>
                <a:latin typeface="Segoe UI"/>
              </a:rPr>
              <a:t>SCOM management pack</a:t>
            </a:r>
          </a:p>
          <a:p>
            <a:pPr marL="171450" indent="-171450" defTabSz="685845">
              <a:buFont typeface="Wingdings" panose="05000000000000000000" pitchFamily="2" charset="2"/>
              <a:buChar char="§"/>
            </a:pPr>
            <a:r>
              <a:rPr lang="en-US" sz="1100" dirty="0" err="1">
                <a:solidFill>
                  <a:srgbClr val="FFFFFF"/>
                </a:solidFill>
                <a:latin typeface="Segoe UI"/>
              </a:rPr>
              <a:t>Dockerized</a:t>
            </a:r>
            <a:r>
              <a:rPr lang="en-US" sz="1100" dirty="0">
                <a:solidFill>
                  <a:srgbClr val="FFFFFF"/>
                </a:solidFill>
                <a:latin typeface="Segoe UI"/>
              </a:rPr>
              <a:t> .NET core app</a:t>
            </a:r>
          </a:p>
          <a:p>
            <a:pPr marL="171450" indent="-171450" defTabSz="68584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FFFFFF"/>
                </a:solidFill>
                <a:latin typeface="Segoe UI"/>
              </a:rPr>
              <a:t>Microsoft Band app</a:t>
            </a:r>
          </a:p>
          <a:p>
            <a:pPr marL="171450" indent="-171450" defTabSz="68584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FFFFFF"/>
                </a:solidFill>
                <a:latin typeface="Segoe UI"/>
              </a:rPr>
              <a:t>Microsoft Flow extension</a:t>
            </a:r>
          </a:p>
          <a:p>
            <a:pPr marL="171450" indent="-171450" defTabSz="68584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FFFFFF"/>
                </a:solidFill>
                <a:latin typeface="Segoe UI"/>
              </a:rPr>
              <a:t>SCSM self service portal offerings with automation</a:t>
            </a:r>
          </a:p>
          <a:p>
            <a:pPr marL="171450" indent="-171450" defTabSz="685845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FFFFFF"/>
                </a:solidFill>
                <a:latin typeface="Segoe UI"/>
              </a:rPr>
              <a:t>Windows Mobile Phone app with Cortana integration</a:t>
            </a:r>
          </a:p>
        </p:txBody>
      </p:sp>
      <p:sp>
        <p:nvSpPr>
          <p:cNvPr id="74" name="Rechteck 18">
            <a:extLst>
              <a:ext uri="{FF2B5EF4-FFF2-40B4-BE49-F238E27FC236}">
                <a16:creationId xmlns:a16="http://schemas.microsoft.com/office/drawing/2014/main" id="{3875B87F-8B23-47BC-92EE-CF089C3AB0D2}"/>
              </a:ext>
            </a:extLst>
          </p:cNvPr>
          <p:cNvSpPr/>
          <p:nvPr/>
        </p:nvSpPr>
        <p:spPr>
          <a:xfrm>
            <a:off x="7476547" y="629448"/>
            <a:ext cx="1251412" cy="414596"/>
          </a:xfrm>
          <a:prstGeom prst="rect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/>
            <a:r>
              <a:rPr lang="en-US" sz="993" dirty="0">
                <a:solidFill>
                  <a:srgbClr val="FFFFFF"/>
                </a:solidFill>
                <a:latin typeface="Segoe UI"/>
              </a:rPr>
              <a:t>Azure Alerts</a:t>
            </a:r>
          </a:p>
        </p:txBody>
      </p:sp>
      <p:cxnSp>
        <p:nvCxnSpPr>
          <p:cNvPr id="75" name="Gerade Verbindung mit Pfeil 26">
            <a:extLst>
              <a:ext uri="{FF2B5EF4-FFF2-40B4-BE49-F238E27FC236}">
                <a16:creationId xmlns:a16="http://schemas.microsoft.com/office/drawing/2014/main" id="{0E084370-CC6C-4E3B-AA3B-785F50D5AC1C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036843" y="1044044"/>
            <a:ext cx="1065410" cy="38761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676851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38" grpId="0" animBg="1"/>
      <p:bldP spid="57" grpId="0" animBg="1"/>
      <p:bldP spid="68" grpId="0" animBg="1"/>
      <p:bldP spid="73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4158" y="-18849"/>
            <a:ext cx="9217551" cy="51848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Rechteck 1"/>
          <p:cNvSpPr/>
          <p:nvPr/>
        </p:nvSpPr>
        <p:spPr>
          <a:xfrm>
            <a:off x="1" y="559865"/>
            <a:ext cx="9144000" cy="77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45"/>
            <a:r>
              <a:rPr lang="en-US" sz="4412" dirty="0">
                <a:solidFill>
                  <a:srgbClr val="FFFFFF"/>
                </a:solidFill>
                <a:latin typeface="Segoe UI Light"/>
              </a:rPr>
              <a:t>Tesla &amp; Me – Best Friends!</a:t>
            </a:r>
          </a:p>
        </p:txBody>
      </p:sp>
      <p:sp>
        <p:nvSpPr>
          <p:cNvPr id="3" name="Rechteck 2"/>
          <p:cNvSpPr/>
          <p:nvPr/>
        </p:nvSpPr>
        <p:spPr>
          <a:xfrm>
            <a:off x="1" y="3528590"/>
            <a:ext cx="9144000" cy="1450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45"/>
            <a:r>
              <a:rPr lang="en-US" sz="2647" b="1" dirty="0">
                <a:solidFill>
                  <a:srgbClr val="FFFFFF"/>
                </a:solidFill>
                <a:latin typeface="Segoe UI Light"/>
              </a:rPr>
              <a:t>Marcel Zehner | Corporate Ambassador itnetX</a:t>
            </a:r>
          </a:p>
          <a:p>
            <a:pPr algn="ctr" defTabSz="685845"/>
            <a:r>
              <a:rPr lang="en-US" sz="2059" dirty="0">
                <a:solidFill>
                  <a:srgbClr val="FFFFFF"/>
                </a:solidFill>
                <a:latin typeface="Segoe UI Light"/>
              </a:rPr>
              <a:t>Microsoft Regional Director (RD)</a:t>
            </a:r>
          </a:p>
          <a:p>
            <a:pPr algn="ctr" defTabSz="685845"/>
            <a:r>
              <a:rPr lang="en-US" sz="2059" dirty="0">
                <a:solidFill>
                  <a:srgbClr val="FFFFFF"/>
                </a:solidFill>
                <a:latin typeface="Segoe UI Light"/>
              </a:rPr>
              <a:t>Microsoft Most Valuable Professional (MVP)</a:t>
            </a:r>
          </a:p>
          <a:p>
            <a:pPr algn="ctr" defTabSz="685845"/>
            <a:r>
              <a:rPr lang="en-US" sz="2059" dirty="0">
                <a:solidFill>
                  <a:srgbClr val="FFFFFF"/>
                </a:solidFill>
                <a:latin typeface="Segoe UI Light"/>
              </a:rPr>
              <a:t>marcelzehner.ch | @</a:t>
            </a:r>
            <a:r>
              <a:rPr lang="en-US" sz="2059" dirty="0" err="1">
                <a:solidFill>
                  <a:srgbClr val="FFFFFF"/>
                </a:solidFill>
                <a:latin typeface="Segoe UI Light"/>
              </a:rPr>
              <a:t>marcelzehner</a:t>
            </a:r>
            <a:endParaRPr lang="en-US" sz="2059" dirty="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394234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4158" y="-18849"/>
            <a:ext cx="9217551" cy="51848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Rechteck 1"/>
          <p:cNvSpPr/>
          <p:nvPr/>
        </p:nvSpPr>
        <p:spPr>
          <a:xfrm>
            <a:off x="1" y="559865"/>
            <a:ext cx="9144000" cy="77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45"/>
            <a:r>
              <a:rPr lang="en-US" sz="4412" dirty="0">
                <a:solidFill>
                  <a:srgbClr val="FFFFFF"/>
                </a:solidFill>
                <a:latin typeface="Segoe UI Light"/>
              </a:rPr>
              <a:t>Tesla &amp; Me – Best Friends!</a:t>
            </a:r>
          </a:p>
        </p:txBody>
      </p:sp>
      <p:sp>
        <p:nvSpPr>
          <p:cNvPr id="3" name="Rechteck 2"/>
          <p:cNvSpPr/>
          <p:nvPr/>
        </p:nvSpPr>
        <p:spPr>
          <a:xfrm>
            <a:off x="1" y="3528590"/>
            <a:ext cx="9144000" cy="1450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45"/>
            <a:r>
              <a:rPr lang="en-US" sz="2647" b="1" dirty="0">
                <a:solidFill>
                  <a:srgbClr val="FFFFFF"/>
                </a:solidFill>
                <a:latin typeface="Segoe UI Light"/>
              </a:rPr>
              <a:t>Marcel Zehner | Corporate Ambassador itnetX</a:t>
            </a:r>
          </a:p>
          <a:p>
            <a:pPr algn="ctr" defTabSz="685845"/>
            <a:r>
              <a:rPr lang="en-US" sz="2059" dirty="0">
                <a:solidFill>
                  <a:srgbClr val="FFFFFF"/>
                </a:solidFill>
                <a:latin typeface="Segoe UI Light"/>
              </a:rPr>
              <a:t>Microsoft Regional Director (RD)</a:t>
            </a:r>
          </a:p>
          <a:p>
            <a:pPr algn="ctr" defTabSz="685845"/>
            <a:r>
              <a:rPr lang="en-US" sz="2059" dirty="0">
                <a:solidFill>
                  <a:srgbClr val="FFFFFF"/>
                </a:solidFill>
                <a:latin typeface="Segoe UI Light"/>
              </a:rPr>
              <a:t>Microsoft Most Valuable Professional (MVP)</a:t>
            </a:r>
          </a:p>
          <a:p>
            <a:pPr algn="ctr" defTabSz="685845"/>
            <a:r>
              <a:rPr lang="en-US" sz="2059" dirty="0">
                <a:solidFill>
                  <a:srgbClr val="FFFFFF"/>
                </a:solidFill>
                <a:latin typeface="Segoe UI Light"/>
              </a:rPr>
              <a:t>marcelzehner.ch | @</a:t>
            </a:r>
            <a:r>
              <a:rPr lang="en-US" sz="2059" dirty="0" err="1">
                <a:solidFill>
                  <a:srgbClr val="FFFFFF"/>
                </a:solidFill>
                <a:latin typeface="Segoe UI Light"/>
              </a:rPr>
              <a:t>marcelzehner</a:t>
            </a:r>
            <a:endParaRPr lang="en-US" sz="2059" dirty="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29882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7FA3310-C63E-43C3-83C8-8538E00799CD}"/>
              </a:ext>
            </a:extLst>
          </p:cNvPr>
          <p:cNvSpPr txBox="1"/>
          <p:nvPr/>
        </p:nvSpPr>
        <p:spPr>
          <a:xfrm>
            <a:off x="5364088" y="54178"/>
            <a:ext cx="3672408" cy="503368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sz="3600" dirty="0">
                <a:solidFill>
                  <a:schemeClr val="bg1"/>
                </a:solidFill>
                <a:latin typeface="+mj-lt"/>
              </a:rPr>
              <a:t>About Me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GB" sz="5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itnetX Global Alliance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Switzerland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Microsoft MVP &amp; RD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Microsoft Azure addict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IT &amp; tech geek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Speaker &amp; blogger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Community supporter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World traveller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Group fitness fanatic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+mj-lt"/>
              </a:rPr>
              <a:t>Tesla driver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BE15D-9684-47DE-B2F8-4B195D2AD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99" r="22658"/>
          <a:stretch/>
        </p:blipFill>
        <p:spPr>
          <a:xfrm>
            <a:off x="-972616" y="-92546"/>
            <a:ext cx="6264696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790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4158" y="-18849"/>
            <a:ext cx="9217551" cy="51848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2" name="Rechteck 1"/>
          <p:cNvSpPr/>
          <p:nvPr/>
        </p:nvSpPr>
        <p:spPr>
          <a:xfrm>
            <a:off x="1" y="559865"/>
            <a:ext cx="9144000" cy="771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45"/>
            <a:r>
              <a:rPr lang="en-US" sz="4412" dirty="0">
                <a:solidFill>
                  <a:srgbClr val="FFFFFF"/>
                </a:solidFill>
                <a:latin typeface="Segoe UI Light"/>
              </a:rPr>
              <a:t>Tesla Insights</a:t>
            </a:r>
          </a:p>
        </p:txBody>
      </p:sp>
    </p:spTree>
    <p:extLst>
      <p:ext uri="{BB962C8B-B14F-4D97-AF65-F5344CB8AC3E}">
        <p14:creationId xmlns:p14="http://schemas.microsoft.com/office/powerpoint/2010/main" val="9572529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16FD3E-7E8A-47DA-979D-9F916D16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2EACCC-2749-423E-87FE-7432864396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Bildergebnis für tesla model s inside full hd">
            <a:extLst>
              <a:ext uri="{FF2B5EF4-FFF2-40B4-BE49-F238E27FC236}">
                <a16:creationId xmlns:a16="http://schemas.microsoft.com/office/drawing/2014/main" id="{085D907F-FEC4-4771-951F-D7D1C73D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199104"/>
            <a:ext cx="9263102" cy="578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352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01930" y="892122"/>
            <a:ext cx="8740142" cy="510524"/>
          </a:xfrm>
        </p:spPr>
        <p:txBody>
          <a:bodyPr/>
          <a:lstStyle/>
          <a:p>
            <a:pPr marL="588314" lvl="2" indent="-420224">
              <a:buFont typeface="Wingdings" panose="05000000000000000000" pitchFamily="2" charset="2"/>
              <a:buChar char="§"/>
            </a:pPr>
            <a:endParaRPr lang="en-US" sz="2353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532ECB-EDDA-4F9E-A423-959B30C4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2" descr="Image result">
            <a:extLst>
              <a:ext uri="{FF2B5EF4-FFF2-40B4-BE49-F238E27FC236}">
                <a16:creationId xmlns:a16="http://schemas.microsoft.com/office/drawing/2014/main" id="{B5734F80-3E66-4710-9A54-AA0E9D4F2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t="10181" r="1267" b="15755"/>
          <a:stretch/>
        </p:blipFill>
        <p:spPr bwMode="auto">
          <a:xfrm>
            <a:off x="-101432" y="-27626"/>
            <a:ext cx="9345038" cy="52565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502039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8"/>
          <a:stretch/>
        </p:blipFill>
        <p:spPr>
          <a:xfrm>
            <a:off x="-108520" y="-164554"/>
            <a:ext cx="9361040" cy="5576512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19138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16FD3E-7E8A-47DA-979D-9F916D167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 descr="Bildergebnis für tesla model s rainbowroad">
            <a:extLst>
              <a:ext uri="{FF2B5EF4-FFF2-40B4-BE49-F238E27FC236}">
                <a16:creationId xmlns:a16="http://schemas.microsoft.com/office/drawing/2014/main" id="{D72203BB-D401-4841-BA34-328E53FA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540" y="-92546"/>
            <a:ext cx="9473052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448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5620-EEA0-44E3-843C-5D66D3AD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Video “Sketchpad”</a:t>
            </a:r>
          </a:p>
        </p:txBody>
      </p:sp>
    </p:spTree>
    <p:extLst>
      <p:ext uri="{BB962C8B-B14F-4D97-AF65-F5344CB8AC3E}">
        <p14:creationId xmlns:p14="http://schemas.microsoft.com/office/powerpoint/2010/main" val="37073670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TEMPLATE">
  <a:themeElements>
    <a:clrScheme name="Custom 1">
      <a:dk1>
        <a:srgbClr val="505050"/>
      </a:dk1>
      <a:lt1>
        <a:srgbClr val="FFFFFF"/>
      </a:lt1>
      <a:dk2>
        <a:srgbClr val="00188F"/>
      </a:dk2>
      <a:lt2>
        <a:srgbClr val="00BCF2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.potx" id="{50925BB5-04CA-4699-B9ED-78C1A99A0155}" vid="{D62B1C77-5DA5-45D9-A355-F51A8F93A3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D51032C51DA24458A9FF9BD331C77C3" ma:contentTypeVersion="2" ma:contentTypeDescription="Opprett et nytt dokument." ma:contentTypeScope="" ma:versionID="4b85e52c484fa3d3aedd82cb48e1a044">
  <xsd:schema xmlns:xsd="http://www.w3.org/2001/XMLSchema" xmlns:xs="http://www.w3.org/2001/XMLSchema" xmlns:p="http://schemas.microsoft.com/office/2006/metadata/properties" xmlns:ns2="928efe62-90f7-4330-b3a0-5b3e20b49c2b" targetNamespace="http://schemas.microsoft.com/office/2006/metadata/properties" ma:root="true" ma:fieldsID="82d756963f2f4b57586f0cd774224fd0" ns2:_="">
    <xsd:import namespace="928efe62-90f7-4330-b3a0-5b3e20b4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fe62-90f7-4330-b3a0-5b3e20b49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6FD79E-18DF-4718-B9D0-EA36CF94E5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8efe62-90f7-4330-b3a0-5b3e20b4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8B8D88-7621-49EE-87E3-7FF284363B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9D328D-E1E5-4167-AFF9-93EDD9EDCF20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928efe62-90f7-4330-b3a0-5b3e20b49c2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2645</TotalTime>
  <Words>246</Words>
  <Application>Microsoft Office PowerPoint</Application>
  <PresentationFormat>On-screen Show (16:9)</PresentationFormat>
  <Paragraphs>60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Consolas</vt:lpstr>
      <vt:lpstr>Museo Sans 100</vt:lpstr>
      <vt:lpstr>Museo Sans 300</vt:lpstr>
      <vt:lpstr>Segoe UI</vt:lpstr>
      <vt:lpstr>Segoe UI Light</vt:lpstr>
      <vt:lpstr>Wingdings</vt:lpstr>
      <vt:lpstr>PPT-mal_NIC</vt:lpstr>
      <vt:lpstr>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 “Sketchpad”</vt:lpstr>
      <vt:lpstr>PowerPoint Presentation</vt:lpstr>
      <vt:lpstr>PowerPoint Presentation</vt:lpstr>
      <vt:lpstr>PowerPoint Presentation</vt:lpstr>
      <vt:lpstr>Video “Reboot”</vt:lpstr>
      <vt:lpstr>PowerPoint Presentation</vt:lpstr>
      <vt:lpstr>PowerPoint Presentation</vt:lpstr>
      <vt:lpstr>PowerPoint Presentation</vt:lpstr>
      <vt:lpstr>Live Demo Recap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Marcel Zehner</cp:lastModifiedBy>
  <cp:revision>102</cp:revision>
  <dcterms:created xsi:type="dcterms:W3CDTF">2012-11-21T10:27:26Z</dcterms:created>
  <dcterms:modified xsi:type="dcterms:W3CDTF">2018-02-07T12:38:32Z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0x0101008D51032C51DA24458A9FF9BD331C77C3</vt:lpwstr>
  </property>
  <property fmtid="{D5CDD505-2E9C-101B-9397-08002B2CF9AE}" pid="3" name="MSIP_Label_9f328265-8bb7-423f-ab44-50a34f814574_Enabled">
    <vt:lpwstr>True</vt:lpwstr>
  </property>
  <property fmtid="{D5CDD505-2E9C-101B-9397-08002B2CF9AE}" pid="4" name="MSIP_Label_9f328265-8bb7-423f-ab44-50a34f814574_SiteId">
    <vt:lpwstr>91346c29-45b4-4420-9d08-1b5f793f88f9</vt:lpwstr>
  </property>
  <property fmtid="{D5CDD505-2E9C-101B-9397-08002B2CF9AE}" pid="5" name="MSIP_Label_9f328265-8bb7-423f-ab44-50a34f814574_Ref">
    <vt:lpwstr>https://api.informationprotection.azure.com/api/91346c29-45b4-4420-9d08-1b5f793f88f9</vt:lpwstr>
  </property>
  <property fmtid="{D5CDD505-2E9C-101B-9397-08002B2CF9AE}" pid="6" name="MSIP_Label_9f328265-8bb7-423f-ab44-50a34f814574_Owner">
    <vt:lpwstr>marcel.zehner@itnetx.ch</vt:lpwstr>
  </property>
  <property fmtid="{D5CDD505-2E9C-101B-9397-08002B2CF9AE}" pid="7" name="MSIP_Label_9f328265-8bb7-423f-ab44-50a34f814574_SetDate">
    <vt:lpwstr>2018-01-24T07:58:39.0459509+01:00</vt:lpwstr>
  </property>
  <property fmtid="{D5CDD505-2E9C-101B-9397-08002B2CF9AE}" pid="8" name="MSIP_Label_9f328265-8bb7-423f-ab44-50a34f814574_Name">
    <vt:lpwstr>Public</vt:lpwstr>
  </property>
  <property fmtid="{D5CDD505-2E9C-101B-9397-08002B2CF9AE}" pid="9" name="MSIP_Label_9f328265-8bb7-423f-ab44-50a34f814574_Application">
    <vt:lpwstr>Microsoft Azure Information Protection</vt:lpwstr>
  </property>
  <property fmtid="{D5CDD505-2E9C-101B-9397-08002B2CF9AE}" pid="10" name="MSIP_Label_9f328265-8bb7-423f-ab44-50a34f814574_Extended_MSFT_Method">
    <vt:lpwstr>Automatic</vt:lpwstr>
  </property>
  <property fmtid="{D5CDD505-2E9C-101B-9397-08002B2CF9AE}" pid="11" name="Sensitivity">
    <vt:lpwstr>Public</vt:lpwstr>
  </property>
</Properties>
</file>